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7" r:id="rId3"/>
    <p:sldId id="272" r:id="rId4"/>
    <p:sldId id="271" r:id="rId5"/>
    <p:sldId id="258" r:id="rId6"/>
    <p:sldId id="259" r:id="rId7"/>
    <p:sldId id="260" r:id="rId8"/>
    <p:sldId id="261" r:id="rId9"/>
    <p:sldId id="262" r:id="rId10"/>
    <p:sldId id="27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80"/>
    <a:srgbClr val="A10803"/>
    <a:srgbClr val="FF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8"/>
    <p:restoredTop sz="94693"/>
  </p:normalViewPr>
  <p:slideViewPr>
    <p:cSldViewPr snapToGrid="0" snapToObjects="1">
      <p:cViewPr varScale="1">
        <p:scale>
          <a:sx n="98" d="100"/>
          <a:sy n="98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1247717B-C9F8-494F-9EE5-D61137EC2492}" type="datetimeFigureOut">
              <a:rPr lang="en-US" smtClean="0"/>
              <a:pPr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3952B331-B817-4140-B009-22D27729E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95051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MBA 2022 Convention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042" y="4993189"/>
            <a:ext cx="7856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E187"/>
                </a:solidFill>
              </a:rPr>
              <a:t>Dr. Brandon Robinson</a:t>
            </a:r>
          </a:p>
          <a:p>
            <a:pPr algn="ctr"/>
            <a:r>
              <a:rPr lang="en-US" sz="2800" b="1" dirty="0">
                <a:solidFill>
                  <a:srgbClr val="FFE187"/>
                </a:solidFill>
              </a:rPr>
              <a:t>Director of Bands</a:t>
            </a:r>
          </a:p>
          <a:p>
            <a:pPr algn="ctr"/>
            <a:r>
              <a:rPr lang="en-US" sz="2800" b="1" dirty="0">
                <a:solidFill>
                  <a:srgbClr val="FFE187"/>
                </a:solidFill>
              </a:rPr>
              <a:t>Missouri Southern State University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F7D6CCF-3063-CC48-A26C-72408490F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868" y="1651582"/>
            <a:ext cx="5196886" cy="323915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F7FFAF-22B4-1247-A74A-E4BEBAA40E56}"/>
              </a:ext>
            </a:extLst>
          </p:cNvPr>
          <p:cNvSpPr txBox="1"/>
          <p:nvPr/>
        </p:nvSpPr>
        <p:spPr>
          <a:xfrm>
            <a:off x="1552099" y="837377"/>
            <a:ext cx="603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FF0000"/>
                </a:solidFill>
              </a:rPr>
              <a:t>June 21,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E187"/>
                </a:solidFill>
              </a:rPr>
              <a:t>Don’t be bound by your numbers.  Quality over Quantity!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aren’t alone.  Don’t be afraid to ask for help.</a:t>
            </a:r>
          </a:p>
          <a:p>
            <a:r>
              <a:rPr lang="en-US" dirty="0">
                <a:solidFill>
                  <a:srgbClr val="FFE187"/>
                </a:solidFill>
              </a:rPr>
              <a:t>Whatever you make important, your students will make important…choose your words, lessons, music, and priorities carefully.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Students that are involved in S.M.A.L.L. Band Programs deserve the same opportunities and successes as those in larger programs.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4400" dirty="0"/>
              <a:t>Dr. Brandon Robinson</a:t>
            </a:r>
          </a:p>
          <a:p>
            <a:pPr lvl="1"/>
            <a:r>
              <a:rPr lang="en-US" sz="4400" dirty="0" err="1"/>
              <a:t>Robinson-B@mssu.edu</a:t>
            </a:r>
            <a:endParaRPr lang="en-US" sz="4400" dirty="0"/>
          </a:p>
          <a:p>
            <a:pPr lvl="1"/>
            <a:r>
              <a:rPr lang="en-US" sz="4400" dirty="0"/>
              <a:t>901-262-1936 (mobile)</a:t>
            </a:r>
          </a:p>
          <a:p>
            <a:pPr lvl="1"/>
            <a:r>
              <a:rPr lang="en-US" sz="4400" dirty="0" err="1"/>
              <a:t>BERmusic.net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E187"/>
                </a:solidFill>
              </a:rPr>
              <a:t>Do MORE with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Spent a career doing this!</a:t>
            </a:r>
          </a:p>
          <a:p>
            <a:pPr lvl="1"/>
            <a:r>
              <a:rPr lang="en-US" sz="3200" dirty="0"/>
              <a:t>Grew up in a small town in Arkansas.</a:t>
            </a:r>
          </a:p>
          <a:p>
            <a:pPr lvl="1"/>
            <a:r>
              <a:rPr lang="en-US" sz="3200" dirty="0"/>
              <a:t>First band directing job: 26 students in 8</a:t>
            </a:r>
            <a:r>
              <a:rPr lang="en-US" sz="3200" baseline="30000" dirty="0"/>
              <a:t>th</a:t>
            </a:r>
            <a:r>
              <a:rPr lang="en-US" sz="3200" dirty="0"/>
              <a:t>/9</a:t>
            </a:r>
            <a:r>
              <a:rPr lang="en-US" sz="3200" baseline="30000" dirty="0"/>
              <a:t>th</a:t>
            </a:r>
            <a:r>
              <a:rPr lang="en-US" sz="3200" dirty="0"/>
              <a:t> band.</a:t>
            </a:r>
          </a:p>
          <a:p>
            <a:pPr lvl="1"/>
            <a:r>
              <a:rPr lang="en-US" sz="3200" dirty="0"/>
              <a:t>First HS Band had 40 students.</a:t>
            </a:r>
          </a:p>
          <a:p>
            <a:pPr lvl="1"/>
            <a:r>
              <a:rPr lang="en-US" sz="3200" dirty="0"/>
              <a:t>First College Band had 80 students.</a:t>
            </a:r>
          </a:p>
          <a:p>
            <a:pPr lvl="1"/>
            <a:r>
              <a:rPr lang="en-US" sz="3200" dirty="0"/>
              <a:t>Current College Band has 50 students.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8335-8CDB-1448-81A1-766B9B7C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C5F88-18C2-2143-B6DC-0D359F48E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What’s your teaching philosophy?</a:t>
            </a:r>
          </a:p>
          <a:p>
            <a:r>
              <a:rPr lang="en-US" dirty="0"/>
              <a:t>Whatever is important to you, will be important to your students. </a:t>
            </a:r>
          </a:p>
          <a:p>
            <a:r>
              <a:rPr lang="en-US" dirty="0"/>
              <a:t>Suggestions:</a:t>
            </a:r>
          </a:p>
          <a:p>
            <a:pPr lvl="1"/>
            <a:r>
              <a:rPr lang="en-US" dirty="0"/>
              <a:t>Focus on what YOU can control.</a:t>
            </a:r>
          </a:p>
          <a:p>
            <a:pPr lvl="1"/>
            <a:r>
              <a:rPr lang="en-US" dirty="0"/>
              <a:t>Focus on intrinsic motivations.</a:t>
            </a:r>
          </a:p>
          <a:p>
            <a:pPr lvl="2"/>
            <a:r>
              <a:rPr lang="en-US" dirty="0"/>
              <a:t>Intrinsic Example: Reading a book about a subject that interests you.</a:t>
            </a:r>
          </a:p>
          <a:p>
            <a:pPr lvl="2"/>
            <a:r>
              <a:rPr lang="en-US" dirty="0"/>
              <a:t>Extrinsic Example: Reading a book because you want to get a good grade in school.</a:t>
            </a:r>
          </a:p>
          <a:p>
            <a:pPr lvl="1"/>
            <a:r>
              <a:rPr lang="en-US" dirty="0"/>
              <a:t>Intrinsic motivation helps to achieve your long term goals.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3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BC04C-D82F-C046-A296-EB03D6C9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S.M.A.L.L.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CF250-2B7E-0941-83D4-9F7E04E7E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dirty="0"/>
              <a:t>ound</a:t>
            </a:r>
          </a:p>
          <a:p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/>
              <a:t>usic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</a:t>
            </a:r>
            <a:r>
              <a:rPr lang="en-US" sz="3600" dirty="0"/>
              <a:t>rranging</a:t>
            </a:r>
          </a:p>
          <a:p>
            <a:r>
              <a:rPr lang="en-US" sz="3600" dirty="0">
                <a:solidFill>
                  <a:srgbClr val="FF0000"/>
                </a:solidFill>
              </a:rPr>
              <a:t>L</a:t>
            </a:r>
            <a:r>
              <a:rPr lang="en-US" sz="3600" dirty="0"/>
              <a:t>anguage</a:t>
            </a:r>
          </a:p>
          <a:p>
            <a:r>
              <a:rPr lang="en-US" sz="3600" dirty="0">
                <a:solidFill>
                  <a:srgbClr val="FF0000"/>
                </a:solidFill>
              </a:rPr>
              <a:t>L</a:t>
            </a:r>
            <a:r>
              <a:rPr lang="en-US" sz="3600" dirty="0"/>
              <a:t>eadership</a:t>
            </a:r>
          </a:p>
        </p:txBody>
      </p:sp>
    </p:spTree>
    <p:extLst>
      <p:ext uri="{BB962C8B-B14F-4D97-AF65-F5344CB8AC3E}">
        <p14:creationId xmlns:p14="http://schemas.microsoft.com/office/powerpoint/2010/main" val="92810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ALWAYS insist on a good tone.</a:t>
            </a:r>
          </a:p>
          <a:p>
            <a:r>
              <a:rPr lang="en-US" dirty="0">
                <a:solidFill>
                  <a:srgbClr val="FFE187"/>
                </a:solidFill>
              </a:rPr>
              <a:t>Use a daily warm up.</a:t>
            </a:r>
          </a:p>
          <a:p>
            <a:r>
              <a:rPr lang="en-US" dirty="0">
                <a:solidFill>
                  <a:srgbClr val="FFFFFF"/>
                </a:solidFill>
              </a:rPr>
              <a:t>Know your ensembles dynamic abilities.</a:t>
            </a:r>
          </a:p>
          <a:p>
            <a:r>
              <a:rPr lang="en-US" dirty="0">
                <a:solidFill>
                  <a:srgbClr val="FFE187"/>
                </a:solidFill>
              </a:rPr>
              <a:t>Blend and balance has a different meaning when addressing a small band. Focus on groupings not instruments.</a:t>
            </a:r>
          </a:p>
          <a:p>
            <a:r>
              <a:rPr lang="en-US" dirty="0"/>
              <a:t>Sprinkle less experienced or more cautious players throughout the ensemble.</a:t>
            </a:r>
          </a:p>
          <a:p>
            <a:r>
              <a:rPr lang="en-US" dirty="0">
                <a:solidFill>
                  <a:srgbClr val="FFE187"/>
                </a:solidFill>
              </a:rPr>
              <a:t>It’s important to stay close together on the marching field.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LOOK at scores more than listen to recordings when searching for music.</a:t>
            </a:r>
          </a:p>
          <a:p>
            <a:r>
              <a:rPr lang="en-US" dirty="0">
                <a:solidFill>
                  <a:srgbClr val="FFC000"/>
                </a:solidFill>
              </a:rPr>
              <a:t>Don’t automatically leave out the lowest parts in multi-part sections.</a:t>
            </a:r>
          </a:p>
          <a:p>
            <a:r>
              <a:rPr lang="en-US" dirty="0">
                <a:solidFill>
                  <a:srgbClr val="92D050"/>
                </a:solidFill>
              </a:rPr>
              <a:t>Making sure all harmonic parts are covered appropriately, not just the melody.</a:t>
            </a:r>
          </a:p>
          <a:p>
            <a:r>
              <a:rPr lang="en-US" dirty="0">
                <a:solidFill>
                  <a:srgbClr val="FFC000"/>
                </a:solidFill>
              </a:rPr>
              <a:t>Don’t be afraid to hand someone a different instrument’s part.</a:t>
            </a:r>
          </a:p>
          <a:p>
            <a:r>
              <a:rPr lang="en-US" dirty="0">
                <a:solidFill>
                  <a:srgbClr val="92D050"/>
                </a:solidFill>
              </a:rPr>
              <a:t>Rewriting parts is worth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E187"/>
                </a:solidFill>
              </a:rPr>
              <a:t>ARRANGING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Feature experienced players with solos/solis.</a:t>
            </a:r>
          </a:p>
          <a:p>
            <a:r>
              <a:rPr lang="en-US" sz="2800" dirty="0">
                <a:solidFill>
                  <a:srgbClr val="FFE187"/>
                </a:solidFill>
              </a:rPr>
              <a:t>Don’t write more than two parts on splits and use typical doublings.</a:t>
            </a:r>
          </a:p>
          <a:p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Fill out chords in other instruments.</a:t>
            </a:r>
          </a:p>
          <a:p>
            <a:r>
              <a:rPr lang="en-US" sz="2800" dirty="0">
                <a:solidFill>
                  <a:srgbClr val="92D050"/>
                </a:solidFill>
              </a:rPr>
              <a:t>Alto sax and mellophone can be used to reinforce the woodwinds or low brass.</a:t>
            </a:r>
          </a:p>
          <a:p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Range and endurance should be a priority.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9580"/>
                </a:solidFill>
              </a:rPr>
              <a:t>Accept your ensemble for what it is.</a:t>
            </a:r>
          </a:p>
          <a:p>
            <a:r>
              <a:rPr lang="en-US" dirty="0">
                <a:solidFill>
                  <a:srgbClr val="FF9580"/>
                </a:solidFill>
              </a:rPr>
              <a:t>Have high, attainable expectations and celebrate meeting those.</a:t>
            </a:r>
          </a:p>
          <a:p>
            <a:r>
              <a:rPr lang="en-US" dirty="0">
                <a:solidFill>
                  <a:srgbClr val="FF9580"/>
                </a:solidFill>
              </a:rPr>
              <a:t>Don’t be afraid to talk with your group about small numbers.</a:t>
            </a:r>
          </a:p>
          <a:p>
            <a:r>
              <a:rPr lang="en-US" dirty="0">
                <a:solidFill>
                  <a:srgbClr val="FF9580"/>
                </a:solidFill>
              </a:rPr>
              <a:t>Remind your ensemble that they put reeds on the same way as everyone else.</a:t>
            </a:r>
          </a:p>
          <a:p>
            <a:r>
              <a:rPr lang="en-US" dirty="0">
                <a:solidFill>
                  <a:srgbClr val="FF9580"/>
                </a:solidFill>
              </a:rPr>
              <a:t>Turn it on its head:  use your small size as a branding technique!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92D050"/>
                </a:solidFill>
              </a:rPr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E187"/>
                </a:solidFill>
              </a:rPr>
              <a:t>You must make ideal leadership choices. Be creative if necessary.</a:t>
            </a:r>
          </a:p>
          <a:p>
            <a:r>
              <a:rPr lang="en-US" dirty="0">
                <a:solidFill>
                  <a:srgbClr val="FFE187"/>
                </a:solidFill>
              </a:rPr>
              <a:t>Give clear descriptions and expectations for each leadership position.</a:t>
            </a:r>
          </a:p>
          <a:p>
            <a:r>
              <a:rPr lang="en-US" dirty="0">
                <a:solidFill>
                  <a:srgbClr val="FFE187"/>
                </a:solidFill>
              </a:rPr>
              <a:t>Allow time before camp to educate your leadership team.</a:t>
            </a:r>
          </a:p>
          <a:p>
            <a:r>
              <a:rPr lang="en-US" dirty="0">
                <a:solidFill>
                  <a:srgbClr val="FFE187"/>
                </a:solidFill>
              </a:rPr>
              <a:t>Allow your student leaders to assist in the operations and teaching of your band.</a:t>
            </a:r>
          </a:p>
          <a:p>
            <a:r>
              <a:rPr lang="en-US" dirty="0">
                <a:solidFill>
                  <a:srgbClr val="FFE187"/>
                </a:solidFill>
              </a:rPr>
              <a:t>Don’t assume you know what your students want…ask their opinion.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464</TotalTime>
  <Words>543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 2</vt:lpstr>
      <vt:lpstr>Exhibit</vt:lpstr>
      <vt:lpstr>MBA 2022 Convention</vt:lpstr>
      <vt:lpstr>Do MORE with LESS</vt:lpstr>
      <vt:lpstr>Mindset</vt:lpstr>
      <vt:lpstr>S.M.A.L.L.</vt:lpstr>
      <vt:lpstr>SOUND</vt:lpstr>
      <vt:lpstr>MUSIC</vt:lpstr>
      <vt:lpstr>ARRANGING</vt:lpstr>
      <vt:lpstr>LANGUAGE</vt:lpstr>
      <vt:lpstr>LEADERSHIP</vt:lpstr>
      <vt:lpstr>Conclusion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S.M.A.L.L.  Band Programs</dc:title>
  <dc:creator>Brandon Robinson</dc:creator>
  <cp:lastModifiedBy>Robinson, Brandon</cp:lastModifiedBy>
  <cp:revision>50</cp:revision>
  <dcterms:created xsi:type="dcterms:W3CDTF">2017-12-15T22:33:18Z</dcterms:created>
  <dcterms:modified xsi:type="dcterms:W3CDTF">2022-06-20T21:36:49Z</dcterms:modified>
</cp:coreProperties>
</file>